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3" r:id="rId6"/>
    <p:sldId id="262" r:id="rId7"/>
    <p:sldId id="257" r:id="rId8"/>
    <p:sldId id="260" r:id="rId9"/>
    <p:sldId id="264" r:id="rId10"/>
    <p:sldId id="265" r:id="rId11"/>
    <p:sldId id="281" r:id="rId12"/>
    <p:sldId id="270" r:id="rId13"/>
    <p:sldId id="266" r:id="rId14"/>
    <p:sldId id="272" r:id="rId15"/>
    <p:sldId id="269" r:id="rId16"/>
    <p:sldId id="271" r:id="rId17"/>
    <p:sldId id="286" r:id="rId18"/>
    <p:sldId id="274" r:id="rId19"/>
    <p:sldId id="284" r:id="rId20"/>
    <p:sldId id="275" r:id="rId21"/>
    <p:sldId id="283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54F87-4920-47C5-BA07-3E9B5BD2B6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BAB87-595D-473D-88C0-99C78FDF1D0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Игрушки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7C0594-00B5-4840-98C2-1EABC6D193DA}" type="parTrans" cxnId="{9AC31F77-A555-4363-B3A8-F31C57C76EE2}">
      <dgm:prSet/>
      <dgm:spPr/>
      <dgm:t>
        <a:bodyPr/>
        <a:lstStyle/>
        <a:p>
          <a:endParaRPr lang="ru-RU"/>
        </a:p>
      </dgm:t>
    </dgm:pt>
    <dgm:pt modelId="{446165C5-2835-400C-8494-7B42E1C41626}" type="sibTrans" cxnId="{9AC31F77-A555-4363-B3A8-F31C57C76EE2}">
      <dgm:prSet/>
      <dgm:spPr/>
      <dgm:t>
        <a:bodyPr/>
        <a:lstStyle/>
        <a:p>
          <a:endParaRPr lang="ru-RU"/>
        </a:p>
      </dgm:t>
    </dgm:pt>
    <dgm:pt modelId="{BF35F8A7-E989-4CB2-A9F8-BD224BCAF2E5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Фото-коллаж </a:t>
          </a:r>
        </a:p>
        <a:p>
          <a:pPr algn="ctr"/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«Я играю» </a:t>
          </a:r>
        </a:p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(При участии родителей)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98FE9A8-6D64-4C21-91F0-DAFFC810F26B}" type="parTrans" cxnId="{009DFAB6-5C7D-49B8-8FE2-88F0C6D8DBE3}">
      <dgm:prSet/>
      <dgm:spPr/>
      <dgm:t>
        <a:bodyPr/>
        <a:lstStyle/>
        <a:p>
          <a:endParaRPr lang="ru-RU"/>
        </a:p>
      </dgm:t>
    </dgm:pt>
    <dgm:pt modelId="{E55B862D-9B68-4A6E-9612-DA2470152214}" type="sibTrans" cxnId="{009DFAB6-5C7D-49B8-8FE2-88F0C6D8DBE3}">
      <dgm:prSet/>
      <dgm:spPr/>
      <dgm:t>
        <a:bodyPr/>
        <a:lstStyle/>
        <a:p>
          <a:endParaRPr lang="ru-RU"/>
        </a:p>
      </dgm:t>
    </dgm:pt>
    <dgm:pt modelId="{6ED3623E-1689-4982-BFF1-082E6B9458BE}">
      <dgm:prSet phldrT="[Текст]" custT="1"/>
      <dgm:spPr/>
      <dgm:t>
        <a:bodyPr/>
        <a:lstStyle/>
        <a:p>
          <a:pPr algn="ctr"/>
          <a:r>
            <a:rPr lang="ru-RU" sz="2000" dirty="0" smtClean="0"/>
            <a:t>Выставка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«Грузовик» </a:t>
          </a:r>
          <a:r>
            <a:rPr lang="ru-RU" sz="2000" dirty="0" smtClean="0"/>
            <a:t>по произведениям </a:t>
          </a:r>
          <a:br>
            <a:rPr lang="ru-RU" sz="2000" dirty="0" smtClean="0"/>
          </a:br>
          <a:r>
            <a:rPr lang="ru-RU" sz="2000" dirty="0" smtClean="0"/>
            <a:t>А. Л. </a:t>
          </a:r>
          <a:r>
            <a:rPr lang="ru-RU" sz="2000" dirty="0" err="1" smtClean="0"/>
            <a:t>Барто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CA70740-6C2E-4C94-81F4-D3DE0529754B}" type="parTrans" cxnId="{7493E724-F8FA-42DE-A99D-0A3341B313C8}">
      <dgm:prSet/>
      <dgm:spPr/>
      <dgm:t>
        <a:bodyPr/>
        <a:lstStyle/>
        <a:p>
          <a:endParaRPr lang="ru-RU"/>
        </a:p>
      </dgm:t>
    </dgm:pt>
    <dgm:pt modelId="{99951F07-F57C-4E99-8FB1-B88088AC14DF}" type="sibTrans" cxnId="{7493E724-F8FA-42DE-A99D-0A3341B313C8}">
      <dgm:prSet/>
      <dgm:spPr/>
      <dgm:t>
        <a:bodyPr/>
        <a:lstStyle/>
        <a:p>
          <a:endParaRPr lang="ru-RU"/>
        </a:p>
      </dgm:t>
    </dgm:pt>
    <dgm:pt modelId="{B36D0632-2018-45C1-AD09-1B160EAD65EF}">
      <dgm:prSet phldrT="[Текст]" custT="1"/>
      <dgm:spPr/>
      <dgm:t>
        <a:bodyPr/>
        <a:lstStyle/>
        <a:p>
          <a:pPr algn="just"/>
          <a:r>
            <a:rPr lang="ru-RU" sz="2000" dirty="0" smtClean="0"/>
            <a:t>Творческое рассказывание по стихам А. Л. </a:t>
          </a:r>
          <a:r>
            <a:rPr lang="ru-RU" sz="2000" dirty="0" err="1" smtClean="0"/>
            <a:t>Барто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43BFEF3-D072-46C7-AD63-5564979FD52F}" type="parTrans" cxnId="{2243DE72-1905-467E-B5F2-F96BF8A34750}">
      <dgm:prSet/>
      <dgm:spPr/>
      <dgm:t>
        <a:bodyPr/>
        <a:lstStyle/>
        <a:p>
          <a:endParaRPr lang="ru-RU"/>
        </a:p>
      </dgm:t>
    </dgm:pt>
    <dgm:pt modelId="{7EF81CA6-D32C-49D8-820D-10A63760D332}" type="sibTrans" cxnId="{2243DE72-1905-467E-B5F2-F96BF8A34750}">
      <dgm:prSet/>
      <dgm:spPr/>
      <dgm:t>
        <a:bodyPr/>
        <a:lstStyle/>
        <a:p>
          <a:endParaRPr lang="ru-RU"/>
        </a:p>
      </dgm:t>
    </dgm:pt>
    <dgm:pt modelId="{5C2A6069-A9A1-4D31-80E3-9BEF96B772C3}" type="pres">
      <dgm:prSet presAssocID="{24454F87-4920-47C5-BA07-3E9B5BD2B6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9E7852-07F3-49B3-A27F-D66C69373AAC}" type="pres">
      <dgm:prSet presAssocID="{DFDBAB87-595D-473D-88C0-99C78FDF1D0E}" presName="singleCycle" presStyleCnt="0"/>
      <dgm:spPr/>
    </dgm:pt>
    <dgm:pt modelId="{D82DD8E9-D076-49F4-B634-FE7CBC16FD4B}" type="pres">
      <dgm:prSet presAssocID="{DFDBAB87-595D-473D-88C0-99C78FDF1D0E}" presName="singleCenter" presStyleLbl="node1" presStyleIdx="0" presStyleCnt="4" custLinFactNeighborX="1499" custLinFactNeighborY="-779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BAFA3E3-9D3F-4A9D-BBB7-C84A6575EC82}" type="pres">
      <dgm:prSet presAssocID="{E98FE9A8-6D64-4C21-91F0-DAFFC810F26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E7C7548-FAF6-4393-BEB2-AFCE6B73F746}" type="pres">
      <dgm:prSet presAssocID="{BF35F8A7-E989-4CB2-A9F8-BD224BCAF2E5}" presName="text0" presStyleLbl="node1" presStyleIdx="1" presStyleCnt="4" custScaleX="147947" custScaleY="111709" custRadScaleRad="99625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BD49F-B4EF-41B5-92E3-9F57A82D9B53}" type="pres">
      <dgm:prSet presAssocID="{2CA70740-6C2E-4C94-81F4-D3DE0529754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91036FB6-7A82-4AB5-90A5-8EE0D3AA8A3B}" type="pres">
      <dgm:prSet presAssocID="{6ED3623E-1689-4982-BFF1-082E6B9458BE}" presName="text0" presStyleLbl="node1" presStyleIdx="2" presStyleCnt="4" custScaleX="141460" custScaleY="123684" custRadScaleRad="102552" custRadScaleInc="-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A6A8B-EFE7-4522-87BD-74D3F76B1B41}" type="pres">
      <dgm:prSet presAssocID="{243BFEF3-D072-46C7-AD63-5564979FD52F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9BA6C80-FED0-40B6-87F9-1A60F47247ED}" type="pres">
      <dgm:prSet presAssocID="{B36D0632-2018-45C1-AD09-1B160EAD65EF}" presName="text0" presStyleLbl="node1" presStyleIdx="3" presStyleCnt="4" custScaleX="140092" custScaleY="11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3E724-F8FA-42DE-A99D-0A3341B313C8}" srcId="{DFDBAB87-595D-473D-88C0-99C78FDF1D0E}" destId="{6ED3623E-1689-4982-BFF1-082E6B9458BE}" srcOrd="1" destOrd="0" parTransId="{2CA70740-6C2E-4C94-81F4-D3DE0529754B}" sibTransId="{99951F07-F57C-4E99-8FB1-B88088AC14DF}"/>
    <dgm:cxn modelId="{9AC31F77-A555-4363-B3A8-F31C57C76EE2}" srcId="{24454F87-4920-47C5-BA07-3E9B5BD2B668}" destId="{DFDBAB87-595D-473D-88C0-99C78FDF1D0E}" srcOrd="0" destOrd="0" parTransId="{177C0594-00B5-4840-98C2-1EABC6D193DA}" sibTransId="{446165C5-2835-400C-8494-7B42E1C41626}"/>
    <dgm:cxn modelId="{F5E7C0B4-08C7-4CBD-8FC0-415698890F18}" type="presOf" srcId="{6ED3623E-1689-4982-BFF1-082E6B9458BE}" destId="{91036FB6-7A82-4AB5-90A5-8EE0D3AA8A3B}" srcOrd="0" destOrd="0" presId="urn:microsoft.com/office/officeart/2008/layout/RadialCluster"/>
    <dgm:cxn modelId="{15FDF935-018C-4FBC-AC76-C6166F450E8B}" type="presOf" srcId="{B36D0632-2018-45C1-AD09-1B160EAD65EF}" destId="{89BA6C80-FED0-40B6-87F9-1A60F47247ED}" srcOrd="0" destOrd="0" presId="urn:microsoft.com/office/officeart/2008/layout/RadialCluster"/>
    <dgm:cxn modelId="{FA3B3CD5-9901-4C30-822D-8C43374A8E25}" type="presOf" srcId="{E98FE9A8-6D64-4C21-91F0-DAFFC810F26B}" destId="{8BAFA3E3-9D3F-4A9D-BBB7-C84A6575EC82}" srcOrd="0" destOrd="0" presId="urn:microsoft.com/office/officeart/2008/layout/RadialCluster"/>
    <dgm:cxn modelId="{009DFAB6-5C7D-49B8-8FE2-88F0C6D8DBE3}" srcId="{DFDBAB87-595D-473D-88C0-99C78FDF1D0E}" destId="{BF35F8A7-E989-4CB2-A9F8-BD224BCAF2E5}" srcOrd="0" destOrd="0" parTransId="{E98FE9A8-6D64-4C21-91F0-DAFFC810F26B}" sibTransId="{E55B862D-9B68-4A6E-9612-DA2470152214}"/>
    <dgm:cxn modelId="{7A62156D-DFF1-4C62-90B6-AA5F62BF640C}" type="presOf" srcId="{DFDBAB87-595D-473D-88C0-99C78FDF1D0E}" destId="{D82DD8E9-D076-49F4-B634-FE7CBC16FD4B}" srcOrd="0" destOrd="0" presId="urn:microsoft.com/office/officeart/2008/layout/RadialCluster"/>
    <dgm:cxn modelId="{30BB32B6-DC27-4A34-A438-4A89F9BCCFE9}" type="presOf" srcId="{2CA70740-6C2E-4C94-81F4-D3DE0529754B}" destId="{1B0BD49F-B4EF-41B5-92E3-9F57A82D9B53}" srcOrd="0" destOrd="0" presId="urn:microsoft.com/office/officeart/2008/layout/RadialCluster"/>
    <dgm:cxn modelId="{2243DE72-1905-467E-B5F2-F96BF8A34750}" srcId="{DFDBAB87-595D-473D-88C0-99C78FDF1D0E}" destId="{B36D0632-2018-45C1-AD09-1B160EAD65EF}" srcOrd="2" destOrd="0" parTransId="{243BFEF3-D072-46C7-AD63-5564979FD52F}" sibTransId="{7EF81CA6-D32C-49D8-820D-10A63760D332}"/>
    <dgm:cxn modelId="{58643BF9-E457-4C5A-A223-7C1D786E5046}" type="presOf" srcId="{243BFEF3-D072-46C7-AD63-5564979FD52F}" destId="{F9BA6A8B-EFE7-4522-87BD-74D3F76B1B41}" srcOrd="0" destOrd="0" presId="urn:microsoft.com/office/officeart/2008/layout/RadialCluster"/>
    <dgm:cxn modelId="{40440389-4D67-44E8-BF89-E2E8CD799907}" type="presOf" srcId="{24454F87-4920-47C5-BA07-3E9B5BD2B668}" destId="{5C2A6069-A9A1-4D31-80E3-9BEF96B772C3}" srcOrd="0" destOrd="0" presId="urn:microsoft.com/office/officeart/2008/layout/RadialCluster"/>
    <dgm:cxn modelId="{BD248698-46A6-4B2F-AAC9-D5509EEC8BAB}" type="presOf" srcId="{BF35F8A7-E989-4CB2-A9F8-BD224BCAF2E5}" destId="{DE7C7548-FAF6-4393-BEB2-AFCE6B73F746}" srcOrd="0" destOrd="0" presId="urn:microsoft.com/office/officeart/2008/layout/RadialCluster"/>
    <dgm:cxn modelId="{3B3C8232-9DD0-4FE3-9943-3C6FB1BC5652}" type="presParOf" srcId="{5C2A6069-A9A1-4D31-80E3-9BEF96B772C3}" destId="{049E7852-07F3-49B3-A27F-D66C69373AAC}" srcOrd="0" destOrd="0" presId="urn:microsoft.com/office/officeart/2008/layout/RadialCluster"/>
    <dgm:cxn modelId="{DE117710-6917-4546-9BD1-50612F26C98E}" type="presParOf" srcId="{049E7852-07F3-49B3-A27F-D66C69373AAC}" destId="{D82DD8E9-D076-49F4-B634-FE7CBC16FD4B}" srcOrd="0" destOrd="0" presId="urn:microsoft.com/office/officeart/2008/layout/RadialCluster"/>
    <dgm:cxn modelId="{F961D83A-8C8C-481A-A5CD-0B83BCE71788}" type="presParOf" srcId="{049E7852-07F3-49B3-A27F-D66C69373AAC}" destId="{8BAFA3E3-9D3F-4A9D-BBB7-C84A6575EC82}" srcOrd="1" destOrd="0" presId="urn:microsoft.com/office/officeart/2008/layout/RadialCluster"/>
    <dgm:cxn modelId="{E05ACBC1-DBA2-4F69-BD0D-8CE4179623DA}" type="presParOf" srcId="{049E7852-07F3-49B3-A27F-D66C69373AAC}" destId="{DE7C7548-FAF6-4393-BEB2-AFCE6B73F746}" srcOrd="2" destOrd="0" presId="urn:microsoft.com/office/officeart/2008/layout/RadialCluster"/>
    <dgm:cxn modelId="{D8304271-74B0-4F21-817B-5BA3EFF65225}" type="presParOf" srcId="{049E7852-07F3-49B3-A27F-D66C69373AAC}" destId="{1B0BD49F-B4EF-41B5-92E3-9F57A82D9B53}" srcOrd="3" destOrd="0" presId="urn:microsoft.com/office/officeart/2008/layout/RadialCluster"/>
    <dgm:cxn modelId="{ACBDA433-5BD3-4ADE-9ECB-07169C76EF94}" type="presParOf" srcId="{049E7852-07F3-49B3-A27F-D66C69373AAC}" destId="{91036FB6-7A82-4AB5-90A5-8EE0D3AA8A3B}" srcOrd="4" destOrd="0" presId="urn:microsoft.com/office/officeart/2008/layout/RadialCluster"/>
    <dgm:cxn modelId="{4538D14C-682D-4326-BB32-DACC0A697BF8}" type="presParOf" srcId="{049E7852-07F3-49B3-A27F-D66C69373AAC}" destId="{F9BA6A8B-EFE7-4522-87BD-74D3F76B1B41}" srcOrd="5" destOrd="0" presId="urn:microsoft.com/office/officeart/2008/layout/RadialCluster"/>
    <dgm:cxn modelId="{BEC3EDD4-0288-4B58-B261-ABA74DDFB0FE}" type="presParOf" srcId="{049E7852-07F3-49B3-A27F-D66C69373AAC}" destId="{89BA6C80-FED0-40B6-87F9-1A60F47247E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2DD8E9-D076-49F4-B634-FE7CBC16FD4B}">
      <dsp:nvSpPr>
        <dsp:cNvPr id="0" name=""/>
        <dsp:cNvSpPr/>
      </dsp:nvSpPr>
      <dsp:spPr>
        <a:xfrm>
          <a:off x="3270475" y="2360279"/>
          <a:ext cx="1827988" cy="182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Игрушки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0475" y="2360279"/>
        <a:ext cx="1827988" cy="1827988"/>
      </dsp:txXfrm>
    </dsp:sp>
    <dsp:sp modelId="{8BAFA3E3-9D3F-4A9D-BBB7-C84A6575EC82}">
      <dsp:nvSpPr>
        <dsp:cNvPr id="0" name=""/>
        <dsp:cNvSpPr/>
      </dsp:nvSpPr>
      <dsp:spPr>
        <a:xfrm rot="16232226">
          <a:off x="3816516" y="1980211"/>
          <a:ext cx="7601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01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C7548-FAF6-4393-BEB2-AFCE6B73F746}">
      <dsp:nvSpPr>
        <dsp:cNvPr id="0" name=""/>
        <dsp:cNvSpPr/>
      </dsp:nvSpPr>
      <dsp:spPr>
        <a:xfrm>
          <a:off x="3300584" y="231983"/>
          <a:ext cx="1811984" cy="1368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Фото-коллаж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«Я играю»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(При участии родителей)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0584" y="231983"/>
        <a:ext cx="1811984" cy="1368158"/>
      </dsp:txXfrm>
    </dsp:sp>
    <dsp:sp modelId="{1B0BD49F-B4EF-41B5-92E3-9F57A82D9B53}">
      <dsp:nvSpPr>
        <dsp:cNvPr id="0" name=""/>
        <dsp:cNvSpPr/>
      </dsp:nvSpPr>
      <dsp:spPr>
        <a:xfrm rot="2272432">
          <a:off x="5014230" y="4230640"/>
          <a:ext cx="799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8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36FB6-7A82-4AB5-90A5-8EE0D3AA8A3B}">
      <dsp:nvSpPr>
        <dsp:cNvPr id="0" name=""/>
        <dsp:cNvSpPr/>
      </dsp:nvSpPr>
      <dsp:spPr>
        <a:xfrm>
          <a:off x="5729803" y="4392476"/>
          <a:ext cx="1732534" cy="151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Выставка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«Грузовик» </a:t>
          </a:r>
          <a:r>
            <a:rPr lang="ru-RU" sz="2000" kern="1200" dirty="0" smtClean="0"/>
            <a:t>по произведениям </a:t>
          </a:r>
          <a:br>
            <a:rPr lang="ru-RU" sz="2000" kern="1200" dirty="0" smtClean="0"/>
          </a:br>
          <a:r>
            <a:rPr lang="ru-RU" sz="2000" kern="1200" dirty="0" smtClean="0"/>
            <a:t>А. Л. </a:t>
          </a:r>
          <a:r>
            <a:rPr lang="ru-RU" sz="2000" kern="1200" dirty="0" err="1" smtClean="0"/>
            <a:t>Барто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29803" y="4392476"/>
        <a:ext cx="1732534" cy="1514822"/>
      </dsp:txXfrm>
    </dsp:sp>
    <dsp:sp modelId="{F9BA6A8B-EFE7-4522-87BD-74D3F76B1B41}">
      <dsp:nvSpPr>
        <dsp:cNvPr id="0" name=""/>
        <dsp:cNvSpPr/>
      </dsp:nvSpPr>
      <dsp:spPr>
        <a:xfrm rot="8627692">
          <a:off x="2436715" y="4215898"/>
          <a:ext cx="922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28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6C80-FED0-40B6-87F9-1A60F47247ED}">
      <dsp:nvSpPr>
        <dsp:cNvPr id="0" name=""/>
        <dsp:cNvSpPr/>
      </dsp:nvSpPr>
      <dsp:spPr>
        <a:xfrm>
          <a:off x="810033" y="4416219"/>
          <a:ext cx="1715780" cy="1400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Творческое рассказывание по стихам А. Л. </a:t>
          </a:r>
          <a:r>
            <a:rPr lang="ru-RU" sz="2000" kern="1200" dirty="0" err="1" smtClean="0"/>
            <a:t>Барто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0033" y="4416219"/>
        <a:ext cx="1715780" cy="140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69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84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0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4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97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2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5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81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7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4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78DF-78A5-4A07-894D-FF8B7D74CE1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FE94-CE82-4ECD-A173-AC31B7D06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4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381642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Познавательно-исследовательский творческий проект «Игрушки» по произведениям А. Л.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589240"/>
            <a:ext cx="6400800" cy="864096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этап – сбор информации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группу внесены: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Репродукция картины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Е. Батуриной «Спасём мяч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Фотографии о игрушках: «Мишка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», «Мяч», «Зайка», «Грузовик», «Лошадка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возрасту: крупная мягкая игрушка медведь, собачка, машинка, котенок, кубики.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Эмблемы с изображением зайчат, платочки, косыночки, колокольчик.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Оборудование для аппликации: картон или плотная бумага-основа для аппликации, клей-карандаш, заготовки деталей грузовика из цветной бумаги, салфетка, клеёнка на стол для намазывания деталей клеем.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Оборудование для лепки: мягкий пластилин, стека, доска,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влжная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тряпочка-салфетка- игрушки:  мяч, самолёт, игрушка зайчик, мягкий модуль для конструирования, игрушка мишка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0648"/>
            <a:ext cx="5363224" cy="61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1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Подобраны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25144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Худ. Литература  - Сборник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детских стихов А. Л.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«Заинька – серенький»,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гимнастики «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Козленок», «Мяч», и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«Узнай игрушку по описанию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«Угадай, что звучит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?»,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«Узнай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ощупь»,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«Доскажи словечко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«Собери картинку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Игры для развития мелкой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моторики 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«Кулачки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игры «У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медведя во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бору», «Зайка серый», «Мишка».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>
              <a:buFontTx/>
              <a:buChar char="-"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Раскраски (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«Мишка», «Мячик»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), загадки.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Конспект НОД «В гостях у зайки и мишки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Составлен план </a:t>
            </a:r>
            <a:r>
              <a:rPr lang="ru-RU" sz="8800" u="sng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«Наши игрушки в группе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рассказ воспитателя </a:t>
            </a:r>
            <a:r>
              <a:rPr lang="ru-RU" sz="8800" i="1" dirty="0">
                <a:latin typeface="Times New Roman" pitchFamily="18" charset="0"/>
                <a:cs typeface="Times New Roman" pitchFamily="18" charset="0"/>
              </a:rPr>
              <a:t>«Наши игрушки в группе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мяча - тонет или нет в воде (в виде экспериментальной деятельности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епка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: «Мячик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0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Сбор информации:</a:t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фотографий помогает детям узнать о том, в какие игрушки играют дети их возраста.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Опыты и эксперименты позволяют детям убедиться в том, что мяч в воде не тонет.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Разгадывание загадок, помогло детям больше узнать об особенностях игрушек.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играх дети познакомились с различными видами игрушек.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художественной и познавательной литературы позволяет детям выяснить, что с игрушками нужно обращаться бережно и аккуратно.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и рассказы дали возможность детям узнать о том, какие игрушки востребованы среди сверстников, какими играют мальчики, какими девочки, общие игрушки, как играть вместе.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3549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Участие родителей: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родителей: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научить ребенка запоминать стихи», «Как играть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материалов для оформления фото-коллажа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предлагается подобрать фотографии своих детей с любимыми игрушками для фото-коллажа.)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2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предложенная родителям на данном этапе: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родителей при подборе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игрушек в группу.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Написание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сочинений на тему “Любимая игрушка моего ребёнка”.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Напечатать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фотографии своих детей с любимыми игрушками для фото-коллажа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Поиск иллюстрации и информацию о современных игрушках в интернете.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Принести в группу познавательную литературу (Энциклопедия игрушек, каталоги,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брашюры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Проведение семейных бесед на тему: «Игрушка  моего детства».  Выявить те виды игрушек, которые востребованы и сейчас. Выделить игрушки используемые и дома и в саду.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Заучить с малышом один стих (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«Мишка»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«Зайка»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«Мячик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 из цикла «Игрушки»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А.Л.Барто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личности ребенка, учитывая опыт детей, приобретенный в детском саду. </a:t>
            </a:r>
          </a:p>
        </p:txBody>
      </p:sp>
    </p:spTree>
    <p:extLst>
      <p:ext uri="{BB962C8B-B14F-4D97-AF65-F5344CB8AC3E}">
        <p14:creationId xmlns:p14="http://schemas.microsoft.com/office/powerpoint/2010/main" xmlns="" val="3482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выбор проектов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данном этапе детям были предложены для обсуждения вопросы: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«Что мы можем сделать с тем что узнали?»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«Кому мы можем это рассказать, показать?»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обсуждения появились следующие варианты проектов: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" y="1206500"/>
            <a:ext cx="787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6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144311481"/>
              </p:ext>
            </p:extLst>
          </p:nvPr>
        </p:nvGraphicFramePr>
        <p:xfrm>
          <a:off x="467544" y="404664"/>
          <a:ext cx="820891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108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новое с тел\Camera\IMG_20160929_11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869230" cy="2808312"/>
          </a:xfrm>
          <a:prstGeom prst="rect">
            <a:avLst/>
          </a:prstGeom>
          <a:noFill/>
        </p:spPr>
      </p:pic>
      <p:pic>
        <p:nvPicPr>
          <p:cNvPr id="2051" name="Picture 3" descr="D:\Новая папка\IMG_20141027_10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995936" cy="2996952"/>
          </a:xfrm>
          <a:prstGeom prst="rect">
            <a:avLst/>
          </a:prstGeom>
          <a:noFill/>
        </p:spPr>
      </p:pic>
      <p:pic>
        <p:nvPicPr>
          <p:cNvPr id="2053" name="Picture 5" descr="C:\Users\user\Desktop\на диплом\Новая папка\IMG_20170517_095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56992"/>
            <a:ext cx="3312368" cy="317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7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67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детей младшего дошкольного возраста с творчеством А. Л.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них устойчивого интереса к художественному слову, развитие творческих способностей.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974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данном этапе дети включались в разнообразную деятельность, как самостоятельну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так и совместную с воспитателем и родителями: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необходимых условий для реализации проекта: подготовить иллюстрации, наборы карандашей, фломастеров, альбомные листы, пластилин, литературу, клей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Аппликация «Грузовик» (коллективная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 прочтения стихотворений из цикла «Игрушки», мы с детьми решили сделать совместную аппликацию, разложив на большом сером ватмане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иметирующем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дорогу работы каждого воспитанника и сделав к ним надписи в виде названий каждого грузовичка.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Заучивание отрывков стихотворений (по стихам А.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Коллаж (коллективная работа)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Обработка результатов по реализации 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0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510" y="404664"/>
            <a:ext cx="3919466" cy="6159078"/>
          </a:xfrm>
          <a:prstGeom prst="rect">
            <a:avLst/>
          </a:prstGeom>
        </p:spPr>
      </p:pic>
      <p:pic>
        <p:nvPicPr>
          <p:cNvPr id="1027" name="Picture 3" descr="D:\Новая папка\новое с тел\Camera\148473211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096344" cy="2448272"/>
          </a:xfrm>
          <a:prstGeom prst="rect">
            <a:avLst/>
          </a:prstGeom>
          <a:noFill/>
        </p:spPr>
      </p:pic>
      <p:pic>
        <p:nvPicPr>
          <p:cNvPr id="1028" name="Picture 4" descr="C:\Users\user\Desktop\на диплом\Новая папка\IMG_20170517_09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74441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5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8092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выставки детских работ «Грузовик» 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Демонстрация творческого рассказывания стихотворений 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Демонстрация Фотоколлажа: «Я играю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Детские творческие работы были представлены родителям группы и детям другой первой младшей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35672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Анализ проектной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разработанного проекта выбрана с учетом возрастных особенностей детей младшего возраста и объема информации, которая может быть ими воспринята, что положительно повлияло на различные виды детской деятельности (игровую, познавательную, художественно-речевую);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Отмечалась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положительная реакция и эмоциональный отклик детей на знакомство с разными видами игрушек, дети проявляли интерес и желание играть с игрушками;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Возросла речевая активность детей, что положительно повлияло на самостоятельную игровую деятельность детей, дети включают в сюжет игры различные игрушки и пытаются осуществлять ролевой диалог;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265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Считаю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удалось достигнуть хороших результатов взаимодействия педагог - родители. Родители принимали активное участие в реализации проекта.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в группе и их родители были заинтересованы темой проекта,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планировании образовательной деятельности и реализации проектов учитывались: детская инициатива, личный опыт детей и их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участники проекта повысили свою худ. Эстетическую, познавательную и речевую культуру.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ходе работы создалась благоприятная атмосфера сотрудничества с семьями и всем участникам проекта была объявлена благодарность за взаимопонимание и поддержку в данной работе с детьми.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детей со стихотворениями А. 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из цикла «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Игрушки» -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«Мишка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«Мяч»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«Зайка»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«Грузовик»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«Лошадка»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речь, внимание, память, познавательную активность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связной диалогической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словарного запаса путем введения новых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слов;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способам действий с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игрушками;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социальные навыки – умение играть во взаимодействии со взрослыми и со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сверстниками;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бережное отношение к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игрушкам;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представления об окружающем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мире;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укреплять исследовательский интерес к окружающему миру.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18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632848" cy="851898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развитие познавательно – исследовательской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45224"/>
            <a:ext cx="776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творчества и продуктивной деятельности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(аппликация, лепка, рисование)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2857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целостности картины мира, расширение кругозора;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31524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(память, внимание, мышление, воображение)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494697"/>
            <a:ext cx="794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сохранить и укрепить физическое здоровье детей;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450356"/>
            <a:ext cx="777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двигательной активности и физических качеств, в процессе подвижных игр;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612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 проекта: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</a:p>
        </p:txBody>
      </p:sp>
    </p:spTree>
    <p:extLst>
      <p:ext uri="{BB962C8B-B14F-4D97-AF65-F5344CB8AC3E}">
        <p14:creationId xmlns:p14="http://schemas.microsoft.com/office/powerpoint/2010/main" xmlns="" val="12964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 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развитие связной диалогической речи, обогащение словарного запаса в разных видах деятельности.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развивают социальные навыки – умение играть во взаимодействии со взрослыми и со сверстниками;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проявляют доброту, заботу, бережное отношение к игрушкам;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проявляют интерес к экспериментированию с различными игрушками;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овладевают знаниями о свойствах, качествах и функциональном назначении игрушек;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обогащение родительского опыта приемами взаимодействия и сотрудничества с ребенком в семье;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повышение компетентности родителей при выборе игрушки.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взаимодействия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 - дети - родители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реализации проекта: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Оформление фото-коллажа: “ Я играю ”.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Заучивание стихов А. Л.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05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этап – выбор темы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темы проекта определился тем, что многие дети стали рассказывать о том, что дома у них есть разные игрушки. Остальные дети этим были очень заинтересованы.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Представления и интересы детей по выбранной теме были определены с помощью модели «трёх вопросов»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7196615"/>
              </p:ext>
            </p:extLst>
          </p:nvPr>
        </p:nvGraphicFramePr>
        <p:xfrm>
          <a:off x="683568" y="3438480"/>
          <a:ext cx="792088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/>
                <a:gridCol w="2328259"/>
                <a:gridCol w="2640294"/>
              </a:tblGrid>
              <a:tr h="1249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мы знаем о игрушках?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хотим узнать?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это можно сделать?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467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Игрушки бывают разные. </a:t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Есть игрушки для девочек, а есть для мальчиков. </a:t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Есть игрушки для малышей и есть для старшего возраста.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игрушки бывают?</a:t>
                      </a:r>
                      <a:b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ими можно играть?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воспитателя, у мамы, папы, у взрослых, у брата,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сестры.</a:t>
                      </a:r>
                      <a:b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 книжек.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телевизору.</a:t>
                      </a:r>
                      <a:b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магазине.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93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вопросов «Что хотим узнать?» воспитателем была спланирована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 детей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394720" y="2060848"/>
            <a:ext cx="2304256" cy="22322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Игрушки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403648" y="3995401"/>
            <a:ext cx="1881572" cy="1296144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Какие бывают игрушки?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868144" y="4005064"/>
            <a:ext cx="1800200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Правила игры?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403648" y="5459733"/>
            <a:ext cx="1927448" cy="122413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Рассматривание иллюстраций, фотографий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891692" y="5515152"/>
            <a:ext cx="1800200" cy="1224136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Рассматривание иллюстраций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7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403648" y="412839"/>
            <a:ext cx="1728192" cy="1296144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Чтение худ. </a:t>
            </a:r>
            <a:r>
              <a:rPr lang="ru-RU" dirty="0">
                <a:solidFill>
                  <a:schemeClr val="bg2"/>
                </a:solidFill>
              </a:rPr>
              <a:t>л</a:t>
            </a:r>
            <a:r>
              <a:rPr lang="ru-RU" dirty="0" smtClean="0">
                <a:solidFill>
                  <a:schemeClr val="bg2"/>
                </a:solidFill>
              </a:rPr>
              <a:t>итературы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000150" y="443252"/>
            <a:ext cx="17281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Чтение худ 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л</a:t>
            </a:r>
            <a:r>
              <a:rPr lang="ru-RU" dirty="0" smtClean="0">
                <a:solidFill>
                  <a:schemeClr val="bg2"/>
                </a:solidFill>
              </a:rPr>
              <a:t>итературы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403648" y="1968593"/>
            <a:ext cx="1728192" cy="122413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Опыты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000150" y="1968593"/>
            <a:ext cx="1728192" cy="1224136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Игровая деятельность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15658" y="3452339"/>
            <a:ext cx="1728192" cy="1296144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Рассказы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000150" y="3451805"/>
            <a:ext cx="1728192" cy="1224136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Беседа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03648" y="4988768"/>
            <a:ext cx="1728192" cy="1320552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Игровая деятельность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012160" y="4988768"/>
            <a:ext cx="1728192" cy="132055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Загадки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0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630</Words>
  <Application>Microsoft Office PowerPoint</Application>
  <PresentationFormat>Экран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Познавательно-исследовательский творческий проект «Игрушки» по произведениям А. Л. Барто  </vt:lpstr>
      <vt:lpstr>Цель проекта:</vt:lpstr>
      <vt:lpstr> Задачи проекта: </vt:lpstr>
      <vt:lpstr>развитие познавательно – исследовательской деятельности;  </vt:lpstr>
      <vt:lpstr>Участники проекта:</vt:lpstr>
      <vt:lpstr>Предполагаемый результат проекта</vt:lpstr>
      <vt:lpstr>I этап – выбор темы</vt:lpstr>
      <vt:lpstr>На основе вопросов «Что хотим узнать?» воспитателем была спланирована  познавательная деятельность детей</vt:lpstr>
      <vt:lpstr>Слайд 9</vt:lpstr>
      <vt:lpstr>II этап – сбор информации</vt:lpstr>
      <vt:lpstr>Слайд 11</vt:lpstr>
      <vt:lpstr>Подобраны:</vt:lpstr>
      <vt:lpstr>Слайд 13</vt:lpstr>
      <vt:lpstr>Участие родителей:</vt:lpstr>
      <vt:lpstr>Деятельность предложенная родителям на данном этапе:</vt:lpstr>
      <vt:lpstr>III этап – выбор проектов</vt:lpstr>
      <vt:lpstr>Слайд 17</vt:lpstr>
      <vt:lpstr>Слайд 18</vt:lpstr>
      <vt:lpstr>Слайд 19</vt:lpstr>
      <vt:lpstr>IV этап – реализация проектов</vt:lpstr>
      <vt:lpstr>Слайд 21</vt:lpstr>
      <vt:lpstr>V этап – презентация проектов</vt:lpstr>
      <vt:lpstr>Анализ проектной деятельности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Познавательно-исследовательский творческий проект «Игрушки» по произведениям А. Л. Барто </dc:title>
  <dc:creator>Кисюня</dc:creator>
  <cp:lastModifiedBy>user</cp:lastModifiedBy>
  <cp:revision>60</cp:revision>
  <dcterms:created xsi:type="dcterms:W3CDTF">2017-02-05T09:19:25Z</dcterms:created>
  <dcterms:modified xsi:type="dcterms:W3CDTF">2017-11-29T16:01:25Z</dcterms:modified>
</cp:coreProperties>
</file>